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897-C4F6-4038-8F04-B86D50B5BA63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3B70-4EBE-4B63-9684-9E116EF07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897-C4F6-4038-8F04-B86D50B5BA63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3B70-4EBE-4B63-9684-9E116EF07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897-C4F6-4038-8F04-B86D50B5BA63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3B70-4EBE-4B63-9684-9E116EF07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897-C4F6-4038-8F04-B86D50B5BA63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3B70-4EBE-4B63-9684-9E116EF07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897-C4F6-4038-8F04-B86D50B5BA63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3B70-4EBE-4B63-9684-9E116EF07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897-C4F6-4038-8F04-B86D50B5BA63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3B70-4EBE-4B63-9684-9E116EF07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897-C4F6-4038-8F04-B86D50B5BA63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3B70-4EBE-4B63-9684-9E116EF07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897-C4F6-4038-8F04-B86D50B5BA63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3B70-4EBE-4B63-9684-9E116EF07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897-C4F6-4038-8F04-B86D50B5BA63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3B70-4EBE-4B63-9684-9E116EF07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897-C4F6-4038-8F04-B86D50B5BA63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3B70-4EBE-4B63-9684-9E116EF07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5897-C4F6-4038-8F04-B86D50B5BA63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3B70-4EBE-4B63-9684-9E116EF07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05897-C4F6-4038-8F04-B86D50B5BA63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3B70-4EBE-4B63-9684-9E116EF07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erapolis theater with scenae frons, tb n01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038850"/>
            <a:ext cx="9144000" cy="819150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Theater in Hierapolis</a:t>
            </a:r>
          </a:p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photo is from the collection "Pictorial Library of Bible Lands, volumes 1-10," © 2006 by Todd Bolen, BiblePlaces.com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1 </a:t>
            </a:r>
            <a:r>
              <a:rPr lang="en-US" sz="4000" b="1" dirty="0" smtClean="0"/>
              <a:t>Peter 2.4-10</a:t>
            </a:r>
          </a:p>
          <a:p>
            <a:pPr algn="ctr"/>
            <a:r>
              <a:rPr lang="en-US" sz="4000" b="1" dirty="0" smtClean="0"/>
              <a:t>Christ as God’s Cornerstone</a:t>
            </a:r>
            <a:endParaRPr lang="en-US" sz="40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erapolis theater with scenae frons, tb n01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95600"/>
            <a:ext cx="9144000" cy="3970318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smtClean="0"/>
              <a:t>2.4-5 NASB:  </a:t>
            </a:r>
            <a:r>
              <a:rPr lang="en-US" sz="3600" b="1" dirty="0" smtClean="0"/>
              <a:t>And </a:t>
            </a:r>
            <a:r>
              <a:rPr lang="en-US" sz="3600" b="1" dirty="0" smtClean="0"/>
              <a:t>coming to Him as to a living stone which has been rejected by men, but is choice and precious in the sight of God, </a:t>
            </a:r>
            <a:r>
              <a:rPr lang="en-US" sz="3600" b="1" baseline="30000" dirty="0" smtClean="0"/>
              <a:t>5</a:t>
            </a:r>
            <a:r>
              <a:rPr lang="en-US" sz="3600" b="1" dirty="0" smtClean="0"/>
              <a:t> you also, as living stones, are being built up as a spiritual house for a holy priesthood, to offer up spiritual sacrifices acceptable to God through Jesus Christ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erapolis theater with scenae frons, tb n01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549676"/>
            <a:ext cx="9144000" cy="2308324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smtClean="0"/>
              <a:t>2.6:  For </a:t>
            </a:r>
            <a:r>
              <a:rPr lang="en-US" sz="3600" b="1" dirty="0" smtClean="0"/>
              <a:t>this is contained in Scripture: </a:t>
            </a:r>
            <a:r>
              <a:rPr lang="en-US" sz="3600" b="1" dirty="0" smtClean="0"/>
              <a:t>“Behold, I lay in Zion a choice stone, a precious corner stone</a:t>
            </a:r>
            <a:r>
              <a:rPr lang="en-US" sz="3600" b="1" dirty="0" smtClean="0"/>
              <a:t>, </a:t>
            </a:r>
            <a:r>
              <a:rPr lang="en-US" sz="3600" b="1" dirty="0" smtClean="0"/>
              <a:t>and he who believes in him will not be disappointed.”</a:t>
            </a:r>
            <a:endParaRPr lang="en-US" sz="36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erapolis theater with scenae frons, tb n01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62200"/>
            <a:ext cx="9144000" cy="4524315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smtClean="0"/>
              <a:t>2.7-8:  This </a:t>
            </a:r>
            <a:r>
              <a:rPr lang="en-US" sz="3600" b="1" dirty="0" smtClean="0"/>
              <a:t>precious value, then, is for you who believe; but for those who disbelieve, </a:t>
            </a:r>
            <a:r>
              <a:rPr lang="en-US" sz="3600" b="1" dirty="0" smtClean="0"/>
              <a:t>“The stone which the builders rejected, this became the very corner stone,” </a:t>
            </a:r>
            <a:r>
              <a:rPr lang="en-US" sz="3600" b="1" baseline="30000" dirty="0" smtClean="0"/>
              <a:t>8</a:t>
            </a:r>
            <a:r>
              <a:rPr lang="en-US" sz="3600" b="1" dirty="0" smtClean="0"/>
              <a:t> and, </a:t>
            </a:r>
            <a:r>
              <a:rPr lang="en-US" sz="3600" b="1" dirty="0" smtClean="0"/>
              <a:t>“A stone of stumbling and a rock of offense”; </a:t>
            </a:r>
            <a:r>
              <a:rPr lang="en-US" sz="3600" b="1" dirty="0" smtClean="0"/>
              <a:t>for they stumble because they are disobedient to the word, and to this doom they were also appointed.</a:t>
            </a:r>
            <a:endParaRPr lang="en-US" sz="36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erapolis theater with scenae frons, tb n01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62200"/>
            <a:ext cx="9144000" cy="4524315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3600" b="1" dirty="0" smtClean="0"/>
              <a:t>2.9-10:  But </a:t>
            </a:r>
            <a:r>
              <a:rPr lang="en-US" sz="3600" b="1" dirty="0" smtClean="0"/>
              <a:t>you are </a:t>
            </a:r>
            <a:r>
              <a:rPr lang="en-US" sz="3600" b="1" dirty="0" smtClean="0"/>
              <a:t>a chosen race, a royal priesthood, a holy nation, a people for </a:t>
            </a:r>
            <a:r>
              <a:rPr lang="en-US" sz="3600" b="1" dirty="0" smtClean="0"/>
              <a:t>God's </a:t>
            </a:r>
            <a:r>
              <a:rPr lang="en-US" sz="3600" b="1" dirty="0" smtClean="0"/>
              <a:t>own possession, </a:t>
            </a:r>
            <a:r>
              <a:rPr lang="en-US" sz="3600" b="1" dirty="0" smtClean="0"/>
              <a:t>so that you may proclaim the excellencies of Him who has called you out of darkness into His marvelous light; </a:t>
            </a:r>
            <a:r>
              <a:rPr lang="en-US" sz="3600" b="1" baseline="30000" dirty="0" smtClean="0"/>
              <a:t>10</a:t>
            </a:r>
            <a:r>
              <a:rPr lang="en-US" sz="3600" b="1" dirty="0" smtClean="0"/>
              <a:t> for you once were </a:t>
            </a:r>
            <a:r>
              <a:rPr lang="en-US" sz="3600" b="1" dirty="0" smtClean="0"/>
              <a:t>not a people, </a:t>
            </a:r>
            <a:r>
              <a:rPr lang="en-US" sz="3600" b="1" dirty="0" smtClean="0"/>
              <a:t>but now you are </a:t>
            </a:r>
            <a:r>
              <a:rPr lang="en-US" sz="3600" b="1" dirty="0" smtClean="0"/>
              <a:t>the people of God; </a:t>
            </a:r>
            <a:r>
              <a:rPr lang="en-US" sz="3600" b="1" dirty="0" smtClean="0"/>
              <a:t>you had </a:t>
            </a:r>
            <a:r>
              <a:rPr lang="en-US" sz="3600" b="1" dirty="0" smtClean="0"/>
              <a:t>not received mercy, but </a:t>
            </a:r>
            <a:r>
              <a:rPr lang="en-US" sz="3600" b="1" dirty="0" smtClean="0"/>
              <a:t>now you have </a:t>
            </a:r>
            <a:r>
              <a:rPr lang="en-US" sz="3600" b="1" dirty="0" smtClean="0"/>
              <a:t>received mercy.</a:t>
            </a:r>
            <a:endParaRPr lang="en-US" sz="36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erapolis theater with scenae frons, tb n01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6955750"/>
          </a:xfrm>
          <a:prstGeom prst="rect">
            <a:avLst/>
          </a:prstGeom>
          <a:solidFill>
            <a:schemeClr val="bg1">
              <a:lumMod val="75000"/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marL="514350" lvl="0" indent="-514350"/>
            <a:r>
              <a:rPr lang="en-US" sz="3200" b="1" dirty="0" smtClean="0"/>
              <a:t>† 	We </a:t>
            </a:r>
            <a:r>
              <a:rPr lang="en-US" sz="3200" b="1" dirty="0"/>
              <a:t>must have Christ as our savior </a:t>
            </a:r>
            <a:r>
              <a:rPr lang="en-US" sz="3200" b="1" dirty="0" smtClean="0"/>
              <a:t>to </a:t>
            </a:r>
            <a:r>
              <a:rPr lang="en-US" sz="3200" b="1" dirty="0"/>
              <a:t>be part of God’s plan now and in eternity.</a:t>
            </a:r>
          </a:p>
          <a:p>
            <a:pPr marL="514350" indent="-514350">
              <a:spcBef>
                <a:spcPts val="1200"/>
              </a:spcBef>
            </a:pPr>
            <a:r>
              <a:rPr lang="en-US" sz="3200" b="1" dirty="0" smtClean="0"/>
              <a:t>† 	We </a:t>
            </a:r>
            <a:r>
              <a:rPr lang="en-US" sz="3200" b="1" dirty="0"/>
              <a:t>must be </a:t>
            </a:r>
            <a:r>
              <a:rPr lang="en-US" sz="3200" b="1" dirty="0" smtClean="0"/>
              <a:t>involved in </a:t>
            </a:r>
            <a:r>
              <a:rPr lang="en-US" sz="3200" b="1" dirty="0" smtClean="0"/>
              <a:t>the church.</a:t>
            </a:r>
            <a:endParaRPr lang="en-US" sz="3200" b="1" dirty="0"/>
          </a:p>
          <a:p>
            <a:pPr marL="514350" lvl="0" indent="-514350">
              <a:spcBef>
                <a:spcPts val="1200"/>
              </a:spcBef>
            </a:pPr>
            <a:r>
              <a:rPr lang="en-US" sz="3200" b="1" dirty="0" smtClean="0"/>
              <a:t>† 	As </a:t>
            </a:r>
            <a:r>
              <a:rPr lang="en-US" sz="3200" b="1" dirty="0"/>
              <a:t>a church, we </a:t>
            </a:r>
            <a:r>
              <a:rPr lang="en-US" sz="3200" b="1" dirty="0" smtClean="0"/>
              <a:t>offer </a:t>
            </a:r>
            <a:r>
              <a:rPr lang="en-US" sz="3200" b="1" dirty="0"/>
              <a:t>God spiritual sacrifices through Christ, by being devoted to </a:t>
            </a:r>
            <a:r>
              <a:rPr lang="en-US" sz="3200" b="1" dirty="0" smtClean="0"/>
              <a:t>God [including praising God!], </a:t>
            </a:r>
            <a:r>
              <a:rPr lang="en-US" sz="3200" b="1" dirty="0"/>
              <a:t>depending on God, and submitting to </a:t>
            </a:r>
            <a:r>
              <a:rPr lang="en-US" sz="3200" b="1" dirty="0" smtClean="0"/>
              <a:t>/obeying God [</a:t>
            </a:r>
            <a:r>
              <a:rPr lang="en-US" sz="3200" b="1" dirty="0" smtClean="0"/>
              <a:t>including </a:t>
            </a:r>
            <a:r>
              <a:rPr lang="en-US" sz="3200" b="1" dirty="0"/>
              <a:t>sharing our blessings with </a:t>
            </a:r>
            <a:r>
              <a:rPr lang="en-US" sz="3200" b="1" dirty="0" smtClean="0"/>
              <a:t>others].</a:t>
            </a:r>
            <a:endParaRPr lang="en-US" sz="3200" b="1" dirty="0"/>
          </a:p>
          <a:p>
            <a:pPr marL="514350" indent="-514350">
              <a:spcBef>
                <a:spcPts val="1200"/>
              </a:spcBef>
            </a:pPr>
            <a:r>
              <a:rPr lang="en-US" sz="3200" b="1" dirty="0" smtClean="0"/>
              <a:t>† 	Even </a:t>
            </a:r>
            <a:r>
              <a:rPr lang="en-US" sz="3200" b="1" dirty="0"/>
              <a:t>if the world is hard on us, we can know we are loved by </a:t>
            </a:r>
            <a:r>
              <a:rPr lang="en-US" sz="3200" b="1" dirty="0" smtClean="0"/>
              <a:t>God, we </a:t>
            </a:r>
            <a:r>
              <a:rPr lang="en-US" sz="3200" b="1" dirty="0"/>
              <a:t>can be a part of the church community [which is multi-racial, and includes all types of people], and we can trust God will deliver us to Heaven because of Christ</a:t>
            </a:r>
            <a:r>
              <a:rPr lang="en-US" sz="3200" b="1" dirty="0" smtClean="0"/>
              <a:t>.</a:t>
            </a:r>
            <a:endParaRPr lang="en-US" sz="32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erapolis theater with scenae frons, tb n01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6038850"/>
            <a:ext cx="9144000" cy="819150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Theater in Hierapolis</a:t>
            </a:r>
          </a:p>
          <a:p>
            <a:pPr algn="ctr"/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photo is from the collection "Pictorial Library of Bible Lands, volumes 1-10," © 2006 by Todd Bolen, BiblePlaces.com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1 </a:t>
            </a:r>
            <a:r>
              <a:rPr lang="en-US" sz="4000" b="1" dirty="0" smtClean="0"/>
              <a:t>Peter 2.4-10</a:t>
            </a:r>
          </a:p>
          <a:p>
            <a:pPr algn="ctr"/>
            <a:r>
              <a:rPr lang="en-US" sz="4000" b="1" dirty="0" smtClean="0"/>
              <a:t>Christ as God’s Cornerstone</a:t>
            </a:r>
            <a:endParaRPr lang="en-US" sz="40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311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Groben</dc:creator>
  <cp:lastModifiedBy>Groben</cp:lastModifiedBy>
  <cp:revision>13</cp:revision>
  <dcterms:created xsi:type="dcterms:W3CDTF">2013-05-10T17:30:51Z</dcterms:created>
  <dcterms:modified xsi:type="dcterms:W3CDTF">2013-07-16T13:42:22Z</dcterms:modified>
</cp:coreProperties>
</file>